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56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3/24/2022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3/24/2022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3/24/2022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3/24/2022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3/24/2022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3/24/2022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3/24/2022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3/24/2022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3/24/2022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3/24/2022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3/24/2022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3/24/2022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828515"/>
            <a:ext cx="7501651" cy="894381"/>
          </a:xfrm>
        </p:spPr>
        <p:txBody>
          <a:bodyPr anchor="b">
            <a:noAutofit/>
          </a:bodyPr>
          <a:lstStyle/>
          <a:p>
            <a:pPr algn="l"/>
            <a:r>
              <a:rPr lang="ru-RU" sz="3200" dirty="0">
                <a:solidFill>
                  <a:srgbClr val="FFFFFF"/>
                </a:solidFill>
              </a:rPr>
              <a:t>Система за </a:t>
            </a:r>
            <a:r>
              <a:rPr lang="ru-RU" sz="3200" dirty="0" err="1">
                <a:solidFill>
                  <a:srgbClr val="FFFFFF"/>
                </a:solidFill>
              </a:rPr>
              <a:t>ранно</a:t>
            </a:r>
            <a:r>
              <a:rPr lang="ru-RU" sz="3200" dirty="0">
                <a:solidFill>
                  <a:srgbClr val="FFFFFF"/>
                </a:solidFill>
              </a:rPr>
              <a:t> </a:t>
            </a:r>
            <a:r>
              <a:rPr lang="ru-RU" sz="3200" dirty="0" err="1">
                <a:solidFill>
                  <a:srgbClr val="FFFFFF"/>
                </a:solidFill>
              </a:rPr>
              <a:t>предизвестяване</a:t>
            </a:r>
            <a:r>
              <a:rPr lang="ru-RU" sz="3200" dirty="0">
                <a:solidFill>
                  <a:srgbClr val="FFFFFF"/>
                </a:solidFill>
              </a:rPr>
              <a:t> на </a:t>
            </a:r>
            <a:r>
              <a:rPr lang="ru-RU" sz="3200" dirty="0" err="1">
                <a:solidFill>
                  <a:srgbClr val="FFFFFF"/>
                </a:solidFill>
              </a:rPr>
              <a:t>земетресения</a:t>
            </a:r>
            <a:br>
              <a:rPr lang="ru-RU" sz="3600" dirty="0">
                <a:solidFill>
                  <a:srgbClr val="FFFFFF"/>
                </a:solidFill>
              </a:rPr>
            </a:br>
            <a:r>
              <a:rPr lang="ru-RU" sz="1800" dirty="0">
                <a:solidFill>
                  <a:srgbClr val="FFFFFF"/>
                </a:solidFill>
              </a:rPr>
              <a:t>ГОЛЕМИ ОБЕМИ ОТ ДАННИ (</a:t>
            </a:r>
            <a:r>
              <a:rPr lang="en-US" sz="1800" dirty="0">
                <a:solidFill>
                  <a:srgbClr val="FFFFFF"/>
                </a:solidFill>
              </a:rPr>
              <a:t>big data</a:t>
            </a:r>
            <a:r>
              <a:rPr lang="ru-RU" sz="1800" dirty="0">
                <a:solidFill>
                  <a:srgbClr val="FFFFFF"/>
                </a:solidFill>
              </a:rPr>
              <a:t>)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bg-BG" dirty="0">
                <a:solidFill>
                  <a:srgbClr val="FFFFFF"/>
                </a:solidFill>
              </a:rPr>
              <a:t>Изготвил: Петър Иванов</a:t>
            </a:r>
          </a:p>
          <a:p>
            <a:r>
              <a:rPr lang="bg-BG" dirty="0">
                <a:solidFill>
                  <a:srgbClr val="FFFFFF"/>
                </a:solidFill>
              </a:rPr>
              <a:t>Ръководител: Мария Василева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005EC-CD75-4B06-AFAB-75532C994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027048" cy="1499616"/>
          </a:xfrm>
        </p:spPr>
        <p:txBody>
          <a:bodyPr>
            <a:normAutofit/>
          </a:bodyPr>
          <a:lstStyle/>
          <a:p>
            <a:r>
              <a:rPr lang="bg-BG" dirty="0"/>
              <a:t>База данни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B5E98-0684-4DB2-A325-DBF81AE70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027048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bg-BG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Базата данни е релационна, реализирана чрез 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SQL </a:t>
            </a:r>
            <a:r>
              <a:rPr lang="bg-BG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 свързана с приложението с помощта на 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Entity Framework. </a:t>
            </a:r>
            <a:endParaRPr lang="bg-BG" sz="1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bg-BG" sz="1700" dirty="0">
                <a:latin typeface="Times New Roman" panose="02020603050405020304" pitchFamily="18" charset="0"/>
              </a:rPr>
              <a:t>Използва се криптиране на чувствителната информация.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bg-BG" sz="1700" dirty="0">
                <a:latin typeface="Times New Roman" panose="02020603050405020304" pitchFamily="18" charset="0"/>
              </a:rPr>
              <a:t>Пазят се потребителски и администраторски регистрации.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bg-BG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Имплементирана е </a:t>
            </a:r>
            <a:r>
              <a:rPr lang="bg-BG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двуфакторна</a:t>
            </a:r>
            <a:r>
              <a:rPr lang="bg-BG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bg-BG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аутентикация</a:t>
            </a:r>
            <a:r>
              <a:rPr lang="bg-BG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 помощта на мобилни приложения като 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Microsoft </a:t>
            </a:r>
            <a:r>
              <a:rPr lang="bg-BG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 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 Authenticator.</a:t>
            </a:r>
            <a:endParaRPr lang="bg-BG" sz="1700" dirty="0"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bg-BG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Още се съхраняват данните за земетресенията, станциите, географските и административни области, както и градовете в наблюдавания регион.</a:t>
            </a:r>
            <a:endParaRPr lang="en-US" sz="1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700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5E7D7D-FDBD-4B59-BC3B-6AB0798FD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116" b="-7"/>
          <a:stretch/>
        </p:blipFill>
        <p:spPr>
          <a:xfrm>
            <a:off x="6408277" y="481264"/>
            <a:ext cx="2213811" cy="28557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F5D6BE-C38C-4A7F-9D39-638E45C82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776091" y="481264"/>
            <a:ext cx="2212848" cy="18578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3BCA64-8A4A-4B39-A64D-DBA0F97E4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398651" y="3497931"/>
            <a:ext cx="2212848" cy="28891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76B5886-C693-48FF-B673-2C96167B36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75"/>
          <a:stretch/>
        </p:blipFill>
        <p:spPr>
          <a:xfrm>
            <a:off x="8776091" y="2503727"/>
            <a:ext cx="2931277" cy="38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76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CE0C-9B44-40AA-801A-24DF89DB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bg-BG"/>
              <a:t>Интерфейс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843691-21F3-40F9-AC2C-20268C28B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ru-RU" dirty="0" err="1"/>
              <a:t>Използван</a:t>
            </a:r>
            <a:r>
              <a:rPr lang="ru-RU" dirty="0"/>
              <a:t> е уеб интерфейс с адаптивен дизайн, </a:t>
            </a:r>
            <a:r>
              <a:rPr lang="ru-RU" dirty="0" err="1"/>
              <a:t>правещ</a:t>
            </a:r>
            <a:r>
              <a:rPr lang="ru-RU" dirty="0"/>
              <a:t> го </a:t>
            </a:r>
            <a:r>
              <a:rPr lang="ru-RU" dirty="0" err="1"/>
              <a:t>подходящ</a:t>
            </a:r>
            <a:r>
              <a:rPr lang="ru-RU" dirty="0"/>
              <a:t> за множество </a:t>
            </a:r>
            <a:r>
              <a:rPr lang="ru-RU" dirty="0" err="1"/>
              <a:t>различни</a:t>
            </a:r>
            <a:r>
              <a:rPr lang="ru-RU" dirty="0"/>
              <a:t> устройства и </a:t>
            </a:r>
            <a:r>
              <a:rPr lang="ru-RU" dirty="0" err="1"/>
              <a:t>платформи</a:t>
            </a:r>
            <a:r>
              <a:rPr lang="ru-RU" dirty="0"/>
              <a:t>. Той </a:t>
            </a:r>
            <a:r>
              <a:rPr lang="ru-RU" dirty="0" err="1"/>
              <a:t>предлага</a:t>
            </a:r>
            <a:r>
              <a:rPr lang="ru-RU" dirty="0"/>
              <a:t> </a:t>
            </a:r>
            <a:r>
              <a:rPr lang="ru-RU" dirty="0" err="1"/>
              <a:t>преглеждане</a:t>
            </a:r>
            <a:r>
              <a:rPr lang="ru-RU" dirty="0"/>
              <a:t> на </a:t>
            </a:r>
            <a:r>
              <a:rPr lang="ru-RU" dirty="0" err="1"/>
              <a:t>сеизмичната</a:t>
            </a:r>
            <a:r>
              <a:rPr lang="ru-RU" dirty="0"/>
              <a:t> </a:t>
            </a:r>
            <a:r>
              <a:rPr lang="ru-RU" dirty="0" err="1"/>
              <a:t>активност</a:t>
            </a:r>
            <a:r>
              <a:rPr lang="ru-RU" dirty="0"/>
              <a:t> на живо чрез интерактивна карта, </a:t>
            </a:r>
            <a:r>
              <a:rPr lang="ru-RU" dirty="0" err="1"/>
              <a:t>предоставя</a:t>
            </a:r>
            <a:r>
              <a:rPr lang="ru-RU" dirty="0"/>
              <a:t> </a:t>
            </a:r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архивираните</a:t>
            </a:r>
            <a:r>
              <a:rPr lang="ru-RU" dirty="0"/>
              <a:t> </a:t>
            </a:r>
            <a:r>
              <a:rPr lang="ru-RU" dirty="0" err="1"/>
              <a:t>данни</a:t>
            </a:r>
            <a:r>
              <a:rPr lang="ru-RU" dirty="0"/>
              <a:t>, </a:t>
            </a:r>
            <a:r>
              <a:rPr lang="ru-RU" dirty="0" err="1"/>
              <a:t>допълнителна</a:t>
            </a:r>
            <a:r>
              <a:rPr lang="ru-RU" dirty="0"/>
              <a:t> информация за </a:t>
            </a:r>
            <a:r>
              <a:rPr lang="ru-RU" dirty="0" err="1"/>
              <a:t>платформата</a:t>
            </a:r>
            <a:r>
              <a:rPr lang="ru-RU" dirty="0"/>
              <a:t>, портал за регистрация, уеб услуга за </a:t>
            </a:r>
            <a:r>
              <a:rPr lang="ru-RU" dirty="0" err="1"/>
              <a:t>комуникиране</a:t>
            </a:r>
            <a:r>
              <a:rPr lang="ru-RU" dirty="0"/>
              <a:t> на </a:t>
            </a:r>
            <a:r>
              <a:rPr lang="ru-RU" dirty="0" err="1"/>
              <a:t>данните</a:t>
            </a:r>
            <a:r>
              <a:rPr lang="ru-RU" dirty="0"/>
              <a:t> в </a:t>
            </a:r>
            <a:r>
              <a:rPr lang="ru-RU" dirty="0" err="1"/>
              <a:t>машинно</a:t>
            </a:r>
            <a:r>
              <a:rPr lang="ru-RU" dirty="0"/>
              <a:t> </a:t>
            </a:r>
            <a:r>
              <a:rPr lang="ru-RU" dirty="0" err="1"/>
              <a:t>четим</a:t>
            </a:r>
            <a:r>
              <a:rPr lang="ru-RU" dirty="0"/>
              <a:t> JSON формат с цел автоматизация и </a:t>
            </a:r>
            <a:r>
              <a:rPr lang="ru-RU" dirty="0" err="1"/>
              <a:t>изключване</a:t>
            </a:r>
            <a:r>
              <a:rPr lang="ru-RU" dirty="0"/>
              <a:t> на </a:t>
            </a:r>
            <a:r>
              <a:rPr lang="ru-RU" dirty="0" err="1"/>
              <a:t>човешкия</a:t>
            </a:r>
            <a:r>
              <a:rPr lang="ru-RU" dirty="0"/>
              <a:t> </a:t>
            </a:r>
            <a:r>
              <a:rPr lang="ru-RU" dirty="0" err="1"/>
              <a:t>елемент</a:t>
            </a:r>
            <a:r>
              <a:rPr lang="ru-RU" dirty="0"/>
              <a:t> при </a:t>
            </a:r>
            <a:r>
              <a:rPr lang="ru-RU" dirty="0" err="1"/>
              <a:t>необходимост</a:t>
            </a:r>
            <a:r>
              <a:rPr lang="ru-RU" dirty="0"/>
              <a:t> и средства за </a:t>
            </a:r>
            <a:r>
              <a:rPr lang="ru-RU" dirty="0" err="1"/>
              <a:t>администраторите</a:t>
            </a:r>
            <a:r>
              <a:rPr lang="ru-RU" dirty="0"/>
              <a:t> </a:t>
            </a:r>
            <a:r>
              <a:rPr lang="ru-RU" dirty="0" err="1"/>
              <a:t>директно</a:t>
            </a:r>
            <a:r>
              <a:rPr lang="ru-RU" dirty="0"/>
              <a:t> да </a:t>
            </a:r>
            <a:r>
              <a:rPr lang="ru-RU" dirty="0" err="1"/>
              <a:t>управляват</a:t>
            </a:r>
            <a:r>
              <a:rPr lang="ru-RU" dirty="0"/>
              <a:t> и следят </a:t>
            </a:r>
            <a:r>
              <a:rPr lang="ru-RU" dirty="0" err="1"/>
              <a:t>сензорите</a:t>
            </a:r>
            <a:r>
              <a:rPr lang="ru-RU" dirty="0"/>
              <a:t> </a:t>
            </a:r>
            <a:r>
              <a:rPr lang="ru-RU" dirty="0" err="1"/>
              <a:t>отново</a:t>
            </a:r>
            <a:r>
              <a:rPr lang="ru-RU" dirty="0"/>
              <a:t> чрез </a:t>
            </a:r>
            <a:r>
              <a:rPr lang="ru-RU" dirty="0" err="1"/>
              <a:t>същата</a:t>
            </a:r>
            <a:r>
              <a:rPr lang="ru-RU" dirty="0"/>
              <a:t> уеб среда</a:t>
            </a:r>
            <a:endParaRPr lang="en-US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76FAB9-3968-4FED-8633-5BEE0DBD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733581"/>
            <a:ext cx="4762540" cy="271934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83BB070-CE51-433F-A866-C250E8118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3602100"/>
            <a:ext cx="4762540" cy="2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37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B299A-B6A9-4AFC-A08D-1201460C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bg-BG" dirty="0"/>
              <a:t>Предупреждения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BF235-0FD1-47E3-9FC7-564207528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ru-RU" dirty="0"/>
              <a:t>След </a:t>
            </a:r>
            <a:r>
              <a:rPr lang="ru-RU" dirty="0" err="1"/>
              <a:t>като</a:t>
            </a:r>
            <a:r>
              <a:rPr lang="ru-RU" dirty="0"/>
              <a:t> </a:t>
            </a:r>
            <a:r>
              <a:rPr lang="ru-RU" dirty="0" err="1"/>
              <a:t>системата</a:t>
            </a:r>
            <a:r>
              <a:rPr lang="ru-RU" dirty="0"/>
              <a:t> </a:t>
            </a:r>
            <a:r>
              <a:rPr lang="ru-RU" dirty="0" err="1"/>
              <a:t>изчисли</a:t>
            </a:r>
            <a:r>
              <a:rPr lang="ru-RU" dirty="0"/>
              <a:t> и предположи за </a:t>
            </a:r>
            <a:r>
              <a:rPr lang="ru-RU" dirty="0" err="1"/>
              <a:t>всеки</a:t>
            </a:r>
            <a:r>
              <a:rPr lang="ru-RU" dirty="0"/>
              <a:t> </a:t>
            </a:r>
            <a:r>
              <a:rPr lang="ru-RU" dirty="0" err="1"/>
              <a:t>потребител</a:t>
            </a:r>
            <a:r>
              <a:rPr lang="ru-RU" dirty="0"/>
              <a:t> дали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бъде</a:t>
            </a:r>
            <a:r>
              <a:rPr lang="ru-RU" dirty="0"/>
              <a:t> </a:t>
            </a:r>
            <a:r>
              <a:rPr lang="ru-RU" dirty="0" err="1"/>
              <a:t>засегнат</a:t>
            </a:r>
            <a:r>
              <a:rPr lang="ru-RU" dirty="0"/>
              <a:t>, </a:t>
            </a:r>
            <a:r>
              <a:rPr lang="ru-RU" dirty="0" err="1"/>
              <a:t>какво</a:t>
            </a:r>
            <a:r>
              <a:rPr lang="ru-RU" dirty="0"/>
              <a:t> </a:t>
            </a:r>
            <a:r>
              <a:rPr lang="ru-RU" dirty="0" err="1"/>
              <a:t>ще</a:t>
            </a:r>
            <a:r>
              <a:rPr lang="ru-RU" dirty="0"/>
              <a:t> е </a:t>
            </a:r>
            <a:r>
              <a:rPr lang="ru-RU" dirty="0" err="1"/>
              <a:t>проявлението</a:t>
            </a:r>
            <a:r>
              <a:rPr lang="ru-RU" dirty="0"/>
              <a:t> на </a:t>
            </a:r>
            <a:r>
              <a:rPr lang="ru-RU" dirty="0" err="1"/>
              <a:t>земетресението</a:t>
            </a:r>
            <a:r>
              <a:rPr lang="ru-RU" dirty="0"/>
              <a:t> при него, кога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пристигне</a:t>
            </a:r>
            <a:r>
              <a:rPr lang="ru-RU" dirty="0"/>
              <a:t> и в </a:t>
            </a:r>
            <a:r>
              <a:rPr lang="ru-RU" dirty="0" err="1"/>
              <a:t>зависимост</a:t>
            </a:r>
            <a:r>
              <a:rPr lang="ru-RU" dirty="0"/>
              <a:t> от </a:t>
            </a:r>
            <a:r>
              <a:rPr lang="ru-RU" dirty="0" err="1"/>
              <a:t>обстоятелствата</a:t>
            </a:r>
            <a:r>
              <a:rPr lang="ru-RU" dirty="0"/>
              <a:t> кои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са</a:t>
            </a:r>
            <a:r>
              <a:rPr lang="ru-RU" dirty="0"/>
              <a:t> най-</a:t>
            </a:r>
            <a:r>
              <a:rPr lang="ru-RU" dirty="0" err="1"/>
              <a:t>правилните</a:t>
            </a:r>
            <a:r>
              <a:rPr lang="ru-RU" dirty="0"/>
              <a:t> действия. </a:t>
            </a:r>
            <a:r>
              <a:rPr lang="ru-RU" dirty="0" err="1"/>
              <a:t>Информацията</a:t>
            </a:r>
            <a:r>
              <a:rPr lang="ru-RU" dirty="0"/>
              <a:t> се </a:t>
            </a:r>
            <a:r>
              <a:rPr lang="ru-RU" dirty="0" err="1"/>
              <a:t>изпраща</a:t>
            </a:r>
            <a:r>
              <a:rPr lang="ru-RU" dirty="0"/>
              <a:t> </a:t>
            </a:r>
            <a:r>
              <a:rPr lang="ru-RU" dirty="0" err="1"/>
              <a:t>моментално</a:t>
            </a:r>
            <a:r>
              <a:rPr lang="ru-RU" dirty="0"/>
              <a:t> (до 2 </a:t>
            </a:r>
            <a:r>
              <a:rPr lang="ru-RU" dirty="0" err="1"/>
              <a:t>секунди</a:t>
            </a:r>
            <a:r>
              <a:rPr lang="ru-RU" dirty="0"/>
              <a:t> след </a:t>
            </a:r>
            <a:r>
              <a:rPr lang="ru-RU" dirty="0" err="1"/>
              <a:t>възникването</a:t>
            </a:r>
            <a:r>
              <a:rPr lang="ru-RU" dirty="0"/>
              <a:t> на </a:t>
            </a:r>
            <a:r>
              <a:rPr lang="ru-RU" dirty="0" err="1"/>
              <a:t>началния</a:t>
            </a:r>
            <a:r>
              <a:rPr lang="ru-RU" dirty="0"/>
              <a:t> трус при </a:t>
            </a:r>
            <a:r>
              <a:rPr lang="ru-RU" dirty="0" err="1"/>
              <a:t>епицентъра</a:t>
            </a:r>
            <a:r>
              <a:rPr lang="ru-RU" dirty="0"/>
              <a:t>) </a:t>
            </a:r>
            <a:r>
              <a:rPr lang="ru-RU" dirty="0" err="1"/>
              <a:t>към</a:t>
            </a:r>
            <a:r>
              <a:rPr lang="ru-RU" dirty="0"/>
              <a:t> потребителя чрез SMS, </a:t>
            </a:r>
            <a:r>
              <a:rPr lang="ru-RU" dirty="0" err="1"/>
              <a:t>Email</a:t>
            </a:r>
            <a:r>
              <a:rPr lang="ru-RU" dirty="0"/>
              <a:t>, </a:t>
            </a:r>
            <a:r>
              <a:rPr lang="ru-RU" dirty="0" err="1"/>
              <a:t>машинно</a:t>
            </a:r>
            <a:r>
              <a:rPr lang="ru-RU" dirty="0"/>
              <a:t> </a:t>
            </a:r>
            <a:r>
              <a:rPr lang="ru-RU" dirty="0" err="1"/>
              <a:t>четим</a:t>
            </a:r>
            <a:r>
              <a:rPr lang="ru-RU" dirty="0"/>
              <a:t> JSON (</a:t>
            </a:r>
            <a:r>
              <a:rPr lang="ru-RU" dirty="0" err="1"/>
              <a:t>като</a:t>
            </a:r>
            <a:r>
              <a:rPr lang="ru-RU" dirty="0"/>
              <a:t> уеб API), </a:t>
            </a:r>
            <a:r>
              <a:rPr lang="ru-RU" dirty="0" err="1"/>
              <a:t>както</a:t>
            </a:r>
            <a:r>
              <a:rPr lang="ru-RU" dirty="0"/>
              <a:t> и се </a:t>
            </a:r>
            <a:r>
              <a:rPr lang="ru-RU" dirty="0" err="1"/>
              <a:t>генерира</a:t>
            </a:r>
            <a:r>
              <a:rPr lang="ru-RU" dirty="0"/>
              <a:t> </a:t>
            </a:r>
            <a:r>
              <a:rPr lang="ru-RU" dirty="0" err="1"/>
              <a:t>детайлна</a:t>
            </a:r>
            <a:r>
              <a:rPr lang="ru-RU" dirty="0"/>
              <a:t> интерактивна уеб визуализация.</a:t>
            </a:r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CFED103-7A1D-43D3-B120-ADBDDB223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66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A50CA-24E1-4197-A9EF-11E27BCFB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ЗАКЛЮЧЕНИЕ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100F-F53C-4944-AD67-863B4B1A8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Системите за ранно предизвестяване предлагат обещаваща перспектива за намаляване на загубата на човешки животи в случай на силни земетресения. Те представят ново поколение автономни предупредителни системи, способни сами да замерват необходимите стойности, да извличат ценна абстрактна и персонализирана информация  и да доставят моментални предупреждения до повече хора. Допълнителното усъвършенстване  на технологията би позволило широката и практическа реализация, спомагайки за осъществяването на едно по-сигурно бъдеще.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42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5AF8-69B0-4340-BB01-480D24D3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Благодаря за вниманието!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918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6D69-2E53-4A34-A44F-036847E28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bg-BG" sz="4000"/>
              <a:t>увод 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DD4A6-6162-4599-A9BB-5DCD4FA63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084832"/>
            <a:ext cx="4111381" cy="3931920"/>
          </a:xfrm>
        </p:spPr>
        <p:txBody>
          <a:bodyPr>
            <a:normAutofit/>
          </a:bodyPr>
          <a:lstStyle/>
          <a:p>
            <a:r>
              <a:rPr lang="ru-RU" sz="1600" dirty="0"/>
              <a:t>Всяка година </a:t>
            </a:r>
            <a:r>
              <a:rPr lang="ru-RU" sz="1600" dirty="0" err="1"/>
              <a:t>хиляди</a:t>
            </a:r>
            <a:r>
              <a:rPr lang="ru-RU" sz="1600" dirty="0"/>
              <a:t> </a:t>
            </a:r>
            <a:r>
              <a:rPr lang="ru-RU" sz="1600" dirty="0" err="1"/>
              <a:t>човешки</a:t>
            </a:r>
            <a:r>
              <a:rPr lang="ru-RU" sz="1600" dirty="0"/>
              <a:t> </a:t>
            </a:r>
            <a:r>
              <a:rPr lang="ru-RU" sz="1600" dirty="0" err="1"/>
              <a:t>животи</a:t>
            </a:r>
            <a:r>
              <a:rPr lang="ru-RU" sz="1600" dirty="0"/>
              <a:t> </a:t>
            </a:r>
            <a:r>
              <a:rPr lang="ru-RU" sz="1600" dirty="0" err="1"/>
              <a:t>биват</a:t>
            </a:r>
            <a:r>
              <a:rPr lang="ru-RU" sz="1600" dirty="0"/>
              <a:t> </a:t>
            </a:r>
            <a:r>
              <a:rPr lang="ru-RU" sz="1600" dirty="0" err="1"/>
              <a:t>изгубени</a:t>
            </a:r>
            <a:r>
              <a:rPr lang="ru-RU" sz="1600" dirty="0"/>
              <a:t> в следствие на </a:t>
            </a:r>
            <a:r>
              <a:rPr lang="ru-RU" sz="1600" dirty="0" err="1"/>
              <a:t>земетресения</a:t>
            </a:r>
            <a:r>
              <a:rPr lang="ru-RU" sz="1600" dirty="0"/>
              <a:t>. </a:t>
            </a:r>
            <a:r>
              <a:rPr lang="ru-RU" sz="1600" dirty="0" err="1"/>
              <a:t>Техният</a:t>
            </a:r>
            <a:r>
              <a:rPr lang="ru-RU" sz="1600" dirty="0"/>
              <a:t> непредсказуем характер </a:t>
            </a:r>
            <a:r>
              <a:rPr lang="ru-RU" sz="1600" dirty="0" err="1"/>
              <a:t>ги</a:t>
            </a:r>
            <a:r>
              <a:rPr lang="ru-RU" sz="1600" dirty="0"/>
              <a:t> </a:t>
            </a:r>
            <a:r>
              <a:rPr lang="ru-RU" sz="1600" dirty="0" err="1"/>
              <a:t>прави</a:t>
            </a:r>
            <a:r>
              <a:rPr lang="ru-RU" sz="1600" dirty="0"/>
              <a:t> </a:t>
            </a:r>
            <a:r>
              <a:rPr lang="ru-RU" sz="1600" dirty="0" err="1"/>
              <a:t>невъзможни</a:t>
            </a:r>
            <a:r>
              <a:rPr lang="ru-RU" sz="1600" dirty="0"/>
              <a:t> за </a:t>
            </a:r>
            <a:r>
              <a:rPr lang="ru-RU" sz="1600" dirty="0" err="1"/>
              <a:t>предвиждане</a:t>
            </a:r>
            <a:r>
              <a:rPr lang="ru-RU" sz="1600" dirty="0"/>
              <a:t>, но </a:t>
            </a:r>
            <a:r>
              <a:rPr lang="ru-RU" sz="1600" dirty="0" err="1"/>
              <a:t>въпреки</a:t>
            </a:r>
            <a:r>
              <a:rPr lang="ru-RU" sz="1600" dirty="0"/>
              <a:t> </a:t>
            </a:r>
            <a:r>
              <a:rPr lang="ru-RU" sz="1600" dirty="0" err="1"/>
              <a:t>това</a:t>
            </a:r>
            <a:r>
              <a:rPr lang="ru-RU" sz="1600" dirty="0"/>
              <a:t>, </a:t>
            </a:r>
            <a:r>
              <a:rPr lang="ru-RU" sz="1600" dirty="0" err="1"/>
              <a:t>скоростното</a:t>
            </a:r>
            <a:r>
              <a:rPr lang="ru-RU" sz="1600" dirty="0"/>
              <a:t> им </a:t>
            </a:r>
            <a:r>
              <a:rPr lang="ru-RU" sz="1600" dirty="0" err="1"/>
              <a:t>прихващане</a:t>
            </a:r>
            <a:r>
              <a:rPr lang="ru-RU" sz="1600" dirty="0"/>
              <a:t> </a:t>
            </a:r>
            <a:r>
              <a:rPr lang="ru-RU" sz="1600" dirty="0" err="1"/>
              <a:t>може</a:t>
            </a:r>
            <a:r>
              <a:rPr lang="ru-RU" sz="1600" dirty="0"/>
              <a:t> да ни </a:t>
            </a:r>
            <a:r>
              <a:rPr lang="ru-RU" sz="1600" dirty="0" err="1"/>
              <a:t>даде</a:t>
            </a:r>
            <a:r>
              <a:rPr lang="ru-RU" sz="1600" dirty="0"/>
              <a:t> ценно </a:t>
            </a:r>
            <a:r>
              <a:rPr lang="ru-RU" sz="1600" dirty="0" err="1"/>
              <a:t>време</a:t>
            </a:r>
            <a:r>
              <a:rPr lang="ru-RU" sz="1600" dirty="0"/>
              <a:t> за реакция, </a:t>
            </a:r>
            <a:r>
              <a:rPr lang="ru-RU" sz="1600" dirty="0" err="1"/>
              <a:t>намалявайки</a:t>
            </a:r>
            <a:r>
              <a:rPr lang="ru-RU" sz="1600" dirty="0"/>
              <a:t> </a:t>
            </a:r>
            <a:r>
              <a:rPr lang="ru-RU" sz="1600" dirty="0" err="1"/>
              <a:t>жертви</a:t>
            </a:r>
            <a:r>
              <a:rPr lang="ru-RU" sz="1600" dirty="0"/>
              <a:t> и </a:t>
            </a:r>
            <a:r>
              <a:rPr lang="ru-RU" sz="1600" dirty="0" err="1"/>
              <a:t>щети</a:t>
            </a:r>
            <a:r>
              <a:rPr lang="ru-RU" sz="1600" dirty="0"/>
              <a:t>.</a:t>
            </a:r>
          </a:p>
          <a:p>
            <a:endParaRPr lang="ru-RU" sz="1600" dirty="0"/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DB922-B7F3-4A7F-A2CE-65E8D123A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269757"/>
            <a:ext cx="6909577" cy="43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50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D8AC-02E6-462F-907F-0B46FC741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bg-BG" dirty="0"/>
              <a:t>Резюме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6F5FB-3CB2-4FCF-B009-9F913B131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r>
              <a:rPr lang="ru-RU" dirty="0" err="1"/>
              <a:t>Комбиниращ</a:t>
            </a:r>
            <a:r>
              <a:rPr lang="ru-RU" dirty="0"/>
              <a:t> </a:t>
            </a:r>
            <a:r>
              <a:rPr lang="ru-RU" dirty="0" err="1"/>
              <a:t>модерни</a:t>
            </a:r>
            <a:r>
              <a:rPr lang="ru-RU" dirty="0"/>
              <a:t> технологии от </a:t>
            </a:r>
            <a:r>
              <a:rPr lang="ru-RU" dirty="0" err="1"/>
              <a:t>областите</a:t>
            </a:r>
            <a:r>
              <a:rPr lang="ru-RU" dirty="0"/>
              <a:t> на интернета на </a:t>
            </a:r>
            <a:r>
              <a:rPr lang="ru-RU" dirty="0" err="1"/>
              <a:t>нещата</a:t>
            </a:r>
            <a:r>
              <a:rPr lang="ru-RU" dirty="0"/>
              <a:t>, </a:t>
            </a:r>
            <a:r>
              <a:rPr lang="ru-RU" dirty="0" err="1"/>
              <a:t>облачните</a:t>
            </a:r>
            <a:r>
              <a:rPr lang="ru-RU" dirty="0"/>
              <a:t> технологии, </a:t>
            </a:r>
            <a:r>
              <a:rPr lang="ru-RU" dirty="0" err="1"/>
              <a:t>разпределените</a:t>
            </a:r>
            <a:r>
              <a:rPr lang="ru-RU" dirty="0"/>
              <a:t> уеб приложения и услуги, </a:t>
            </a:r>
            <a:r>
              <a:rPr lang="ru-RU" dirty="0" err="1"/>
              <a:t>машинното</a:t>
            </a:r>
            <a:r>
              <a:rPr lang="ru-RU" dirty="0"/>
              <a:t> обучение, </a:t>
            </a:r>
            <a:r>
              <a:rPr lang="ru-RU" dirty="0" err="1"/>
              <a:t>асинхронното</a:t>
            </a:r>
            <a:r>
              <a:rPr lang="ru-RU" dirty="0"/>
              <a:t> </a:t>
            </a:r>
            <a:r>
              <a:rPr lang="ru-RU" dirty="0" err="1"/>
              <a:t>обработване</a:t>
            </a:r>
            <a:r>
              <a:rPr lang="ru-RU" dirty="0"/>
              <a:t> на </a:t>
            </a:r>
            <a:r>
              <a:rPr lang="ru-RU" dirty="0" err="1"/>
              <a:t>големи</a:t>
            </a:r>
            <a:r>
              <a:rPr lang="ru-RU" dirty="0"/>
              <a:t> </a:t>
            </a:r>
            <a:r>
              <a:rPr lang="ru-RU" dirty="0" err="1"/>
              <a:t>обеми</a:t>
            </a:r>
            <a:r>
              <a:rPr lang="ru-RU" dirty="0"/>
              <a:t> от </a:t>
            </a:r>
            <a:r>
              <a:rPr lang="ru-RU" dirty="0" err="1"/>
              <a:t>данни</a:t>
            </a:r>
            <a:r>
              <a:rPr lang="ru-RU" dirty="0"/>
              <a:t> и т.н., проекта </a:t>
            </a:r>
            <a:r>
              <a:rPr lang="ru-RU" dirty="0" err="1"/>
              <a:t>представлява</a:t>
            </a:r>
            <a:r>
              <a:rPr lang="ru-RU" dirty="0"/>
              <a:t> автономна </a:t>
            </a:r>
            <a:r>
              <a:rPr lang="ru-RU" dirty="0" err="1"/>
              <a:t>предупредителна</a:t>
            </a:r>
            <a:r>
              <a:rPr lang="ru-RU" dirty="0"/>
              <a:t> система от най-ново поколение, </a:t>
            </a:r>
            <a:r>
              <a:rPr lang="ru-RU" dirty="0" err="1"/>
              <a:t>съставена</a:t>
            </a:r>
            <a:r>
              <a:rPr lang="ru-RU" dirty="0"/>
              <a:t> от </a:t>
            </a:r>
            <a:r>
              <a:rPr lang="ru-RU" dirty="0" err="1"/>
              <a:t>сензорни</a:t>
            </a:r>
            <a:r>
              <a:rPr lang="ru-RU" dirty="0"/>
              <a:t> станции </a:t>
            </a:r>
            <a:r>
              <a:rPr lang="ru-RU" dirty="0" err="1"/>
              <a:t>следящи</a:t>
            </a:r>
            <a:r>
              <a:rPr lang="ru-RU" dirty="0"/>
              <a:t> и </a:t>
            </a:r>
            <a:r>
              <a:rPr lang="ru-RU" dirty="0" err="1"/>
              <a:t>анализиращи</a:t>
            </a:r>
            <a:r>
              <a:rPr lang="ru-RU" dirty="0"/>
              <a:t> </a:t>
            </a:r>
            <a:r>
              <a:rPr lang="ru-RU" dirty="0" err="1"/>
              <a:t>сеизмичната</a:t>
            </a:r>
            <a:r>
              <a:rPr lang="ru-RU" dirty="0"/>
              <a:t> </a:t>
            </a:r>
            <a:r>
              <a:rPr lang="ru-RU" dirty="0" err="1"/>
              <a:t>активност</a:t>
            </a:r>
            <a:r>
              <a:rPr lang="ru-RU" dirty="0"/>
              <a:t> за даден регион в </a:t>
            </a:r>
            <a:r>
              <a:rPr lang="ru-RU" dirty="0" err="1"/>
              <a:t>реално</a:t>
            </a:r>
            <a:r>
              <a:rPr lang="ru-RU" dirty="0"/>
              <a:t> </a:t>
            </a:r>
            <a:r>
              <a:rPr lang="ru-RU" dirty="0" err="1"/>
              <a:t>време</a:t>
            </a:r>
            <a:r>
              <a:rPr lang="ru-RU" dirty="0"/>
              <a:t> </a:t>
            </a:r>
            <a:r>
              <a:rPr lang="ru-RU" dirty="0" err="1"/>
              <a:t>със</a:t>
            </a:r>
            <a:r>
              <a:rPr lang="ru-RU" dirty="0"/>
              <a:t> </a:t>
            </a:r>
            <a:r>
              <a:rPr lang="ru-RU" dirty="0" err="1"/>
              <a:t>способност</a:t>
            </a:r>
            <a:r>
              <a:rPr lang="ru-RU" dirty="0"/>
              <a:t> за </a:t>
            </a:r>
            <a:r>
              <a:rPr lang="ru-RU" dirty="0" err="1"/>
              <a:t>незабавна</a:t>
            </a:r>
            <a:r>
              <a:rPr lang="ru-RU" dirty="0"/>
              <a:t> обработка и </a:t>
            </a:r>
            <a:r>
              <a:rPr lang="ru-RU" dirty="0" err="1"/>
              <a:t>скоростно</a:t>
            </a:r>
            <a:r>
              <a:rPr lang="ru-RU" dirty="0"/>
              <a:t> </a:t>
            </a:r>
            <a:r>
              <a:rPr lang="ru-RU" dirty="0" err="1"/>
              <a:t>доставяне</a:t>
            </a:r>
            <a:r>
              <a:rPr lang="ru-RU" dirty="0"/>
              <a:t> на </a:t>
            </a:r>
            <a:r>
              <a:rPr lang="ru-RU" dirty="0" err="1"/>
              <a:t>персонализирано</a:t>
            </a:r>
            <a:r>
              <a:rPr lang="ru-RU" dirty="0"/>
              <a:t> предупреждение в случай на засечена </a:t>
            </a:r>
            <a:r>
              <a:rPr lang="ru-RU" dirty="0" err="1"/>
              <a:t>опасност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21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1ACA3-D693-453C-BAE1-B235EC11C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076" cy="5249334"/>
          </a:xfrm>
        </p:spPr>
        <p:txBody>
          <a:bodyPr>
            <a:normAutofit/>
          </a:bodyPr>
          <a:lstStyle/>
          <a:p>
            <a:pPr algn="r"/>
            <a:r>
              <a:rPr lang="bg-BG"/>
              <a:t>Цели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A6EF7-91B5-44DD-9755-504CF368D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101" y="0"/>
            <a:ext cx="7414899" cy="6858000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sz="1600" dirty="0"/>
              <a:t> </a:t>
            </a:r>
            <a:r>
              <a:rPr lang="ru-RU" sz="1600" dirty="0" err="1"/>
              <a:t>Моментално</a:t>
            </a:r>
            <a:r>
              <a:rPr lang="ru-RU" sz="1600" dirty="0"/>
              <a:t> </a:t>
            </a:r>
            <a:r>
              <a:rPr lang="ru-RU" sz="1600" dirty="0" err="1"/>
              <a:t>засичане</a:t>
            </a:r>
            <a:r>
              <a:rPr lang="ru-RU" sz="1600" dirty="0"/>
              <a:t> на </a:t>
            </a:r>
            <a:r>
              <a:rPr lang="ru-RU" sz="1600" dirty="0" err="1"/>
              <a:t>възникнало</a:t>
            </a:r>
            <a:r>
              <a:rPr lang="ru-RU" sz="1600" dirty="0"/>
              <a:t> </a:t>
            </a:r>
            <a:r>
              <a:rPr lang="ru-RU" sz="1600" dirty="0" err="1"/>
              <a:t>земетресение</a:t>
            </a:r>
            <a:endParaRPr lang="ru-RU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sz="1600" dirty="0" err="1"/>
              <a:t>Измерване</a:t>
            </a:r>
            <a:r>
              <a:rPr lang="ru-RU" sz="1600" dirty="0"/>
              <a:t> и </a:t>
            </a:r>
            <a:r>
              <a:rPr lang="ru-RU" sz="1600" dirty="0" err="1"/>
              <a:t>класифициране</a:t>
            </a:r>
            <a:r>
              <a:rPr lang="ru-RU" sz="1600" dirty="0"/>
              <a:t> на </a:t>
            </a:r>
            <a:r>
              <a:rPr lang="ru-RU" sz="1600" dirty="0" err="1"/>
              <a:t>силата</a:t>
            </a:r>
            <a:r>
              <a:rPr lang="ru-RU" sz="1600" dirty="0"/>
              <a:t> и </a:t>
            </a:r>
            <a:r>
              <a:rPr lang="ru-RU" sz="1600" dirty="0" err="1"/>
              <a:t>скоростта</a:t>
            </a:r>
            <a:r>
              <a:rPr lang="ru-RU" sz="1600" dirty="0"/>
              <a:t>, </a:t>
            </a:r>
            <a:r>
              <a:rPr lang="ru-RU" sz="1600" dirty="0" err="1"/>
              <a:t>локализиране</a:t>
            </a:r>
            <a:r>
              <a:rPr lang="ru-RU" sz="1600" dirty="0"/>
              <a:t> на </a:t>
            </a:r>
            <a:r>
              <a:rPr lang="ru-RU" sz="1600" dirty="0" err="1"/>
              <a:t>епицентъра</a:t>
            </a:r>
            <a:r>
              <a:rPr lang="ru-RU" sz="1600" dirty="0"/>
              <a:t> </a:t>
            </a:r>
          </a:p>
          <a:p>
            <a:pPr marL="0" indent="0">
              <a:buNone/>
            </a:pPr>
            <a:r>
              <a:rPr lang="ru-RU" sz="1600" dirty="0"/>
              <a:t>  и </a:t>
            </a:r>
            <a:r>
              <a:rPr lang="ru-RU" sz="1600" dirty="0" err="1"/>
              <a:t>неговата</a:t>
            </a:r>
            <a:r>
              <a:rPr lang="ru-RU" sz="1600" dirty="0"/>
              <a:t> </a:t>
            </a:r>
            <a:r>
              <a:rPr lang="ru-RU" sz="1600" dirty="0" err="1"/>
              <a:t>дълбочина</a:t>
            </a:r>
            <a:r>
              <a:rPr lang="ru-RU" sz="1600" dirty="0"/>
              <a:t>, анализ на </a:t>
            </a:r>
            <a:r>
              <a:rPr lang="ru-RU" sz="1600" dirty="0" err="1"/>
              <a:t>предстоящото</a:t>
            </a:r>
            <a:r>
              <a:rPr lang="ru-RU" sz="1600" dirty="0"/>
              <a:t> </a:t>
            </a:r>
            <a:r>
              <a:rPr lang="ru-RU" sz="1600" dirty="0" err="1"/>
              <a:t>разпространение</a:t>
            </a:r>
            <a:r>
              <a:rPr lang="ru-RU" sz="1600" dirty="0"/>
              <a:t> на </a:t>
            </a:r>
            <a:r>
              <a:rPr lang="ru-RU" sz="1600" dirty="0" err="1"/>
              <a:t>трусовете</a:t>
            </a:r>
            <a:r>
              <a:rPr lang="ru-RU" sz="1600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1600" dirty="0" err="1"/>
              <a:t>Предоставяне</a:t>
            </a:r>
            <a:r>
              <a:rPr lang="ru-RU" sz="1600" dirty="0"/>
              <a:t> на предупреждение на </a:t>
            </a:r>
            <a:r>
              <a:rPr lang="ru-RU" sz="1600" dirty="0" err="1"/>
              <a:t>жителите</a:t>
            </a:r>
            <a:r>
              <a:rPr lang="ru-RU" sz="1600" dirty="0"/>
              <a:t> на </a:t>
            </a:r>
            <a:r>
              <a:rPr lang="ru-RU" sz="1600" dirty="0" err="1"/>
              <a:t>застрашения</a:t>
            </a:r>
            <a:r>
              <a:rPr lang="ru-RU" sz="1600" dirty="0"/>
              <a:t> регион </a:t>
            </a:r>
            <a:r>
              <a:rPr lang="ru-RU" sz="1600" dirty="0" err="1"/>
              <a:t>средно</a:t>
            </a:r>
            <a:r>
              <a:rPr lang="ru-RU" sz="1600" dirty="0"/>
              <a:t> от </a:t>
            </a:r>
          </a:p>
          <a:p>
            <a:pPr marL="0" indent="0">
              <a:buNone/>
            </a:pPr>
            <a:r>
              <a:rPr lang="ru-RU" sz="1600" dirty="0"/>
              <a:t>  15 до 30 </a:t>
            </a:r>
            <a:r>
              <a:rPr lang="ru-RU" sz="1600" dirty="0" err="1"/>
              <a:t>секунди</a:t>
            </a:r>
            <a:r>
              <a:rPr lang="ru-RU" sz="1600" dirty="0"/>
              <a:t> </a:t>
            </a:r>
            <a:r>
              <a:rPr lang="ru-RU" sz="1600" dirty="0" err="1"/>
              <a:t>преди</a:t>
            </a:r>
            <a:r>
              <a:rPr lang="ru-RU" sz="1600" dirty="0"/>
              <a:t> </a:t>
            </a:r>
            <a:r>
              <a:rPr lang="ru-RU" sz="1600" dirty="0" err="1"/>
              <a:t>бедствието</a:t>
            </a:r>
            <a:r>
              <a:rPr lang="ru-RU" sz="1600" dirty="0"/>
              <a:t>, </a:t>
            </a:r>
            <a:r>
              <a:rPr lang="ru-RU" sz="1600" dirty="0" err="1"/>
              <a:t>заедно</a:t>
            </a:r>
            <a:r>
              <a:rPr lang="ru-RU" sz="1600" dirty="0"/>
              <a:t> с информация за </a:t>
            </a:r>
            <a:r>
              <a:rPr lang="ru-RU" sz="1600" dirty="0" err="1"/>
              <a:t>оставащото</a:t>
            </a:r>
            <a:r>
              <a:rPr lang="ru-RU" sz="1600" dirty="0"/>
              <a:t> </a:t>
            </a:r>
            <a:r>
              <a:rPr lang="ru-RU" sz="1600" dirty="0" err="1"/>
              <a:t>време</a:t>
            </a:r>
            <a:r>
              <a:rPr lang="ru-RU" sz="1600" dirty="0"/>
              <a:t>   и </a:t>
            </a:r>
          </a:p>
          <a:p>
            <a:pPr marL="0" indent="0">
              <a:buNone/>
            </a:pPr>
            <a:r>
              <a:rPr lang="ru-RU" sz="1600" dirty="0"/>
              <a:t>  </a:t>
            </a:r>
            <a:r>
              <a:rPr lang="ru-RU" sz="1600" dirty="0" err="1"/>
              <a:t>очакваната</a:t>
            </a:r>
            <a:r>
              <a:rPr lang="ru-RU" sz="1600" dirty="0"/>
              <a:t> сила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1600" dirty="0"/>
              <a:t> Даване на </a:t>
            </a:r>
            <a:r>
              <a:rPr lang="ru-RU" sz="1600" dirty="0" err="1"/>
              <a:t>възможност</a:t>
            </a:r>
            <a:r>
              <a:rPr lang="ru-RU" sz="1600" dirty="0"/>
              <a:t> на </a:t>
            </a:r>
            <a:r>
              <a:rPr lang="ru-RU" sz="1600" dirty="0" err="1"/>
              <a:t>държавните</a:t>
            </a:r>
            <a:r>
              <a:rPr lang="ru-RU" sz="1600" dirty="0"/>
              <a:t> </a:t>
            </a:r>
            <a:r>
              <a:rPr lang="ru-RU" sz="1600" dirty="0" err="1"/>
              <a:t>служби</a:t>
            </a:r>
            <a:r>
              <a:rPr lang="ru-RU" sz="1600" dirty="0"/>
              <a:t> за спешна </a:t>
            </a:r>
            <a:r>
              <a:rPr lang="ru-RU" sz="1600" dirty="0" err="1"/>
              <a:t>помощ</a:t>
            </a:r>
            <a:r>
              <a:rPr lang="ru-RU" sz="1600" dirty="0"/>
              <a:t> да </a:t>
            </a:r>
            <a:r>
              <a:rPr lang="ru-RU" sz="1600" dirty="0" err="1"/>
              <a:t>реагират</a:t>
            </a:r>
            <a:r>
              <a:rPr lang="ru-RU" sz="1600" dirty="0"/>
              <a:t> </a:t>
            </a:r>
          </a:p>
          <a:p>
            <a:pPr marL="0" indent="0">
              <a:buNone/>
            </a:pPr>
            <a:r>
              <a:rPr lang="ru-RU" sz="1600" dirty="0"/>
              <a:t>  </a:t>
            </a:r>
            <a:r>
              <a:rPr lang="ru-RU" sz="1600" dirty="0" err="1"/>
              <a:t>моментално</a:t>
            </a:r>
            <a:r>
              <a:rPr lang="ru-RU" sz="1600" dirty="0"/>
              <a:t> и </a:t>
            </a:r>
            <a:r>
              <a:rPr lang="ru-RU" sz="1600" dirty="0" err="1"/>
              <a:t>целенасочено</a:t>
            </a:r>
            <a:r>
              <a:rPr lang="ru-RU" sz="1600" dirty="0"/>
              <a:t>, </a:t>
            </a:r>
            <a:r>
              <a:rPr lang="ru-RU" sz="1600" dirty="0" err="1"/>
              <a:t>имайки</a:t>
            </a:r>
            <a:r>
              <a:rPr lang="ru-RU" sz="1600" dirty="0"/>
              <a:t> </a:t>
            </a:r>
            <a:r>
              <a:rPr lang="ru-RU" sz="1600" dirty="0" err="1"/>
              <a:t>предвид</a:t>
            </a:r>
            <a:r>
              <a:rPr lang="ru-RU" sz="1600" dirty="0"/>
              <a:t> </a:t>
            </a:r>
            <a:r>
              <a:rPr lang="ru-RU" sz="1600" dirty="0" err="1"/>
              <a:t>възможността</a:t>
            </a:r>
            <a:r>
              <a:rPr lang="ru-RU" sz="1600" dirty="0"/>
              <a:t> за точно </a:t>
            </a:r>
          </a:p>
          <a:p>
            <a:pPr marL="0" indent="0">
              <a:buNone/>
            </a:pPr>
            <a:r>
              <a:rPr lang="ru-RU" sz="1600" dirty="0"/>
              <a:t>  </a:t>
            </a:r>
            <a:r>
              <a:rPr lang="ru-RU" sz="1600" dirty="0" err="1"/>
              <a:t>установяване</a:t>
            </a:r>
            <a:r>
              <a:rPr lang="ru-RU" sz="1600" dirty="0"/>
              <a:t> на </a:t>
            </a:r>
            <a:r>
              <a:rPr lang="ru-RU" sz="1600" dirty="0" err="1"/>
              <a:t>епицентъра</a:t>
            </a:r>
            <a:r>
              <a:rPr lang="ru-RU" sz="1600" dirty="0"/>
              <a:t> и </a:t>
            </a:r>
            <a:r>
              <a:rPr lang="ru-RU" sz="1600" dirty="0" err="1"/>
              <a:t>съответно</a:t>
            </a:r>
            <a:r>
              <a:rPr lang="ru-RU" sz="1600" dirty="0"/>
              <a:t> </a:t>
            </a:r>
            <a:r>
              <a:rPr lang="ru-RU" sz="1600" dirty="0" err="1"/>
              <a:t>пропорционалното</a:t>
            </a:r>
            <a:r>
              <a:rPr lang="ru-RU" sz="1600" dirty="0"/>
              <a:t> </a:t>
            </a:r>
            <a:r>
              <a:rPr lang="ru-RU" sz="1600" dirty="0" err="1"/>
              <a:t>разположение</a:t>
            </a:r>
            <a:r>
              <a:rPr lang="ru-RU" sz="1600" dirty="0"/>
              <a:t> на </a:t>
            </a:r>
          </a:p>
          <a:p>
            <a:pPr marL="0" indent="0">
              <a:buNone/>
            </a:pPr>
            <a:r>
              <a:rPr lang="ru-RU" sz="1600" dirty="0"/>
              <a:t>  </a:t>
            </a:r>
            <a:r>
              <a:rPr lang="ru-RU" sz="1600" dirty="0" err="1"/>
              <a:t>щетите</a:t>
            </a:r>
            <a:endParaRPr lang="ru-RU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sz="1600" dirty="0" err="1"/>
              <a:t>Разширяване</a:t>
            </a:r>
            <a:r>
              <a:rPr lang="ru-RU" sz="1600" dirty="0"/>
              <a:t> на </a:t>
            </a:r>
            <a:r>
              <a:rPr lang="ru-RU" sz="1600" dirty="0" err="1"/>
              <a:t>изследванията</a:t>
            </a:r>
            <a:r>
              <a:rPr lang="ru-RU" sz="1600" dirty="0"/>
              <a:t> в </a:t>
            </a:r>
            <a:r>
              <a:rPr lang="ru-RU" sz="1600" dirty="0" err="1"/>
              <a:t>областта</a:t>
            </a:r>
            <a:r>
              <a:rPr lang="ru-RU" sz="1600" dirty="0"/>
              <a:t> на </a:t>
            </a:r>
            <a:r>
              <a:rPr lang="ru-RU" sz="1600" dirty="0" err="1"/>
              <a:t>Сеизмологията</a:t>
            </a:r>
            <a:r>
              <a:rPr lang="ru-RU" sz="1600" dirty="0"/>
              <a:t> и </a:t>
            </a:r>
            <a:r>
              <a:rPr lang="ru-RU" sz="1600" dirty="0" err="1"/>
              <a:t>подобряване</a:t>
            </a:r>
            <a:r>
              <a:rPr lang="ru-RU" sz="1600" dirty="0"/>
              <a:t> на </a:t>
            </a:r>
          </a:p>
          <a:p>
            <a:pPr marL="0" indent="0">
              <a:buNone/>
            </a:pPr>
            <a:r>
              <a:rPr lang="ru-RU" sz="1600" dirty="0"/>
              <a:t>  </a:t>
            </a:r>
            <a:r>
              <a:rPr lang="ru-RU" sz="1600" dirty="0" err="1"/>
              <a:t>научните</a:t>
            </a:r>
            <a:r>
              <a:rPr lang="ru-RU" sz="1600" dirty="0"/>
              <a:t> разбирания за </a:t>
            </a:r>
            <a:r>
              <a:rPr lang="ru-RU" sz="1600" dirty="0" err="1"/>
              <a:t>същността</a:t>
            </a:r>
            <a:r>
              <a:rPr lang="ru-RU" sz="1600" dirty="0"/>
              <a:t> на </a:t>
            </a:r>
            <a:r>
              <a:rPr lang="ru-RU" sz="1600" dirty="0" err="1"/>
              <a:t>земетресенията</a:t>
            </a:r>
            <a:r>
              <a:rPr lang="ru-RU" sz="1600" dirty="0"/>
              <a:t>, чрез </a:t>
            </a:r>
            <a:r>
              <a:rPr lang="ru-RU" sz="1600" dirty="0" err="1"/>
              <a:t>дигитализация</a:t>
            </a:r>
            <a:r>
              <a:rPr lang="ru-RU" sz="1600" dirty="0"/>
              <a:t> и</a:t>
            </a:r>
          </a:p>
          <a:p>
            <a:pPr marL="0" indent="0">
              <a:buNone/>
            </a:pPr>
            <a:r>
              <a:rPr lang="ru-RU" sz="1600" dirty="0"/>
              <a:t>  </a:t>
            </a:r>
            <a:r>
              <a:rPr lang="ru-RU" sz="1600" dirty="0" err="1"/>
              <a:t>предоставяне</a:t>
            </a:r>
            <a:r>
              <a:rPr lang="ru-RU" sz="1600" dirty="0"/>
              <a:t> на </a:t>
            </a:r>
            <a:r>
              <a:rPr lang="ru-RU" sz="1600" dirty="0" err="1"/>
              <a:t>по-голям</a:t>
            </a:r>
            <a:r>
              <a:rPr lang="ru-RU" sz="1600" dirty="0"/>
              <a:t> </a:t>
            </a:r>
            <a:r>
              <a:rPr lang="ru-RU" sz="1600" dirty="0" err="1"/>
              <a:t>обем</a:t>
            </a:r>
            <a:r>
              <a:rPr lang="ru-RU" sz="1600" dirty="0"/>
              <a:t> от </a:t>
            </a:r>
            <a:r>
              <a:rPr lang="ru-RU" sz="1600" dirty="0" err="1"/>
              <a:t>данни</a:t>
            </a:r>
            <a:r>
              <a:rPr lang="ru-RU" sz="1600" dirty="0"/>
              <a:t>, </a:t>
            </a:r>
            <a:r>
              <a:rPr lang="ru-RU" sz="1600" dirty="0" err="1"/>
              <a:t>генерирани</a:t>
            </a:r>
            <a:r>
              <a:rPr lang="ru-RU" sz="1600" dirty="0"/>
              <a:t>, </a:t>
            </a:r>
            <a:r>
              <a:rPr lang="ru-RU" sz="1600" dirty="0" err="1"/>
              <a:t>обработвани</a:t>
            </a:r>
            <a:r>
              <a:rPr lang="ru-RU" sz="1600" dirty="0"/>
              <a:t> и </a:t>
            </a:r>
          </a:p>
          <a:p>
            <a:pPr marL="0" indent="0">
              <a:buNone/>
            </a:pPr>
            <a:r>
              <a:rPr lang="ru-RU" sz="1600" dirty="0"/>
              <a:t>  </a:t>
            </a:r>
            <a:r>
              <a:rPr lang="ru-RU" sz="1600" dirty="0" err="1"/>
              <a:t>разпространявани</a:t>
            </a:r>
            <a:r>
              <a:rPr lang="ru-RU" sz="1600" dirty="0"/>
              <a:t> с </a:t>
            </a:r>
            <a:r>
              <a:rPr lang="ru-RU" sz="1600" dirty="0" err="1"/>
              <a:t>помощта</a:t>
            </a:r>
            <a:r>
              <a:rPr lang="ru-RU" sz="1600" dirty="0"/>
              <a:t> на </a:t>
            </a:r>
            <a:r>
              <a:rPr lang="ru-RU" sz="1600" dirty="0" err="1"/>
              <a:t>компютърни</a:t>
            </a:r>
            <a:r>
              <a:rPr lang="ru-RU" sz="1600" dirty="0"/>
              <a:t> и </a:t>
            </a:r>
            <a:r>
              <a:rPr lang="ru-RU" sz="1600" dirty="0" err="1"/>
              <a:t>мрежови</a:t>
            </a:r>
            <a:r>
              <a:rPr lang="ru-RU" sz="1600" dirty="0"/>
              <a:t> технологии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1600" dirty="0" err="1"/>
              <a:t>Предоставяне</a:t>
            </a:r>
            <a:r>
              <a:rPr lang="ru-RU" sz="1600" dirty="0"/>
              <a:t> на модерна и </a:t>
            </a:r>
            <a:r>
              <a:rPr lang="ru-RU" sz="1600" dirty="0" err="1"/>
              <a:t>достъпна</a:t>
            </a:r>
            <a:r>
              <a:rPr lang="ru-RU" sz="1600" dirty="0"/>
              <a:t> система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54707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0888-549A-4015-893D-34D4F1D2E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54765" cy="1440137"/>
          </a:xfrm>
        </p:spPr>
        <p:txBody>
          <a:bodyPr>
            <a:normAutofit/>
          </a:bodyPr>
          <a:lstStyle/>
          <a:p>
            <a:r>
              <a:rPr lang="bg-BG" sz="3700" dirty="0"/>
              <a:t>Архитектура</a:t>
            </a:r>
            <a:endParaRPr lang="en-US" sz="37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213FCFF-E3EF-4126-8BD3-7E2A12C6C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893" y="877939"/>
            <a:ext cx="7911411" cy="5894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B7B4E4-C1C4-4135-9D2D-7A2936793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949" y="2249424"/>
            <a:ext cx="2462556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bg-BG" dirty="0"/>
              <a:t> Станция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bg-BG" dirty="0"/>
              <a:t> Мрежови шлюз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bg-BG" dirty="0"/>
              <a:t> Сървър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bg-BG" dirty="0"/>
              <a:t> База данни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bg-BG" dirty="0"/>
              <a:t> Уеб среда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bg-BG" dirty="0"/>
              <a:t> Предупреждения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631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A207F-C2FC-4093-BDED-38AFBDBA8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bg-BG" dirty="0"/>
              <a:t>Измервателни станции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AC8C9-4879-49EE-97F5-767907FD8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1"/>
            <a:ext cx="4954945" cy="4573143"/>
          </a:xfrm>
        </p:spPr>
        <p:txBody>
          <a:bodyPr>
            <a:normAutofit fontScale="70000" lnSpcReduction="20000"/>
          </a:bodyPr>
          <a:lstStyle/>
          <a:p>
            <a:r>
              <a:rPr lang="bg-BG" dirty="0"/>
              <a:t>Дейност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bg-BG" dirty="0"/>
              <a:t>Засича трусове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bg-BG" dirty="0"/>
              <a:t>Измерва степен по скалата на Рихтер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bg-BG" dirty="0"/>
              <a:t>Определя позиция на епицентъра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bg-BG" dirty="0"/>
              <a:t>Изпраща информацията до сървъра</a:t>
            </a:r>
          </a:p>
          <a:p>
            <a:endParaRPr lang="bg-BG" dirty="0"/>
          </a:p>
          <a:p>
            <a:r>
              <a:rPr lang="bg-BG" dirty="0"/>
              <a:t>Компоненти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bg-BG" dirty="0" err="1"/>
              <a:t>Акселерометър</a:t>
            </a:r>
            <a:endParaRPr lang="bg-BG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Arduino Uno Rev 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LED </a:t>
            </a:r>
            <a:r>
              <a:rPr lang="bg-BG" dirty="0"/>
              <a:t>индикатори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bg-BG" dirty="0"/>
              <a:t>9</a:t>
            </a:r>
            <a:r>
              <a:rPr lang="en-US" dirty="0"/>
              <a:t>V </a:t>
            </a:r>
            <a:r>
              <a:rPr lang="bg-BG" dirty="0"/>
              <a:t>батерия / панел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GPS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Dragino</a:t>
            </a:r>
            <a:r>
              <a:rPr lang="en-US" dirty="0"/>
              <a:t> LoRa Shield, 868 MHz</a:t>
            </a:r>
          </a:p>
          <a:p>
            <a:endParaRPr lang="en-US" sz="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31EF2-5A31-4C05-AA3E-4580F5534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78399-6817-4845-9B59-E82951B0B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44E73A-9DB7-46CD-9B4D-9DE9FB5E6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057F48-2FD4-4DD3-B887-FEE2B4475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4469D8-5936-48B8-AF0C-37FF2AEE2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2AD8D5FA-BC31-446A-9606-3EF7F3442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769" y="4305697"/>
            <a:ext cx="2109491" cy="2109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2CDBB8-14AB-4ED2-AFF3-D4B319091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209" y="688292"/>
            <a:ext cx="3724105" cy="279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62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A9B9E1-AE3D-4F69-9670-71C92ED1B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2F3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F4CA7-F911-47E8-A119-C91DFA19F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bg-BG">
                <a:solidFill>
                  <a:srgbClr val="FFFFFF"/>
                </a:solidFill>
              </a:rPr>
              <a:t>Мрежови шлюз 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34ED8A-BEE3-4F34-B45B-731E1E292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DC60B-3D0B-4216-BC96-95B5AEEE4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None/>
            </a:pPr>
            <a:r>
              <a:rPr lang="ru-RU">
                <a:solidFill>
                  <a:srgbClr val="FFFFFF"/>
                </a:solidFill>
              </a:rPr>
              <a:t>Дейности</a:t>
            </a:r>
          </a:p>
          <a:p>
            <a:pPr marL="182880" lvl="0" indent="-182880" rtl="0">
              <a:spcBef>
                <a:spcPts val="800"/>
              </a:spcBef>
              <a:spcAft>
                <a:spcPts val="0"/>
              </a:spcAft>
              <a:buClr>
                <a:srgbClr val="FEFEFE"/>
              </a:buClr>
              <a:buSzPct val="100000"/>
              <a:buChar char="•"/>
            </a:pPr>
            <a:r>
              <a:rPr lang="ru-RU">
                <a:solidFill>
                  <a:srgbClr val="FFFFFF"/>
                </a:solidFill>
              </a:rPr>
              <a:t>Осъществява комуникацията между уеб частта и локалните радио мрежи</a:t>
            </a:r>
          </a:p>
          <a:p>
            <a:pPr marL="182880" lvl="0" indent="-182880" rtl="0">
              <a:spcBef>
                <a:spcPts val="800"/>
              </a:spcBef>
              <a:spcAft>
                <a:spcPts val="0"/>
              </a:spcAft>
              <a:buClr>
                <a:srgbClr val="FEFEFE"/>
              </a:buClr>
              <a:buSzPct val="100000"/>
              <a:buChar char="•"/>
            </a:pPr>
            <a:r>
              <a:rPr lang="ru-RU">
                <a:solidFill>
                  <a:srgbClr val="FFFFFF"/>
                </a:solidFill>
              </a:rPr>
              <a:t>Организира потока на данни</a:t>
            </a: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Clr>
                <a:srgbClr val="FEFEFE"/>
              </a:buClr>
              <a:buSzPct val="100000"/>
              <a:buNone/>
            </a:pPr>
            <a:r>
              <a:rPr lang="ru-RU">
                <a:solidFill>
                  <a:srgbClr val="FFFFFF"/>
                </a:solidFill>
              </a:rPr>
              <a:t>Компоненти</a:t>
            </a:r>
          </a:p>
          <a:p>
            <a:pPr marL="182880" lvl="0" indent="-182880" rtl="0">
              <a:spcBef>
                <a:spcPts val="800"/>
              </a:spcBef>
              <a:spcAft>
                <a:spcPts val="0"/>
              </a:spcAft>
              <a:buClr>
                <a:srgbClr val="FEFEFE"/>
              </a:buClr>
              <a:buSzPct val="100000"/>
              <a:buChar char="•"/>
            </a:pPr>
            <a:r>
              <a:rPr lang="en-US">
                <a:solidFill>
                  <a:srgbClr val="FFFFFF"/>
                </a:solidFill>
              </a:rPr>
              <a:t>Arduino Uno Rev 3</a:t>
            </a:r>
          </a:p>
          <a:p>
            <a:pPr marL="182880" lvl="0" indent="-182880" rtl="0">
              <a:spcBef>
                <a:spcPts val="800"/>
              </a:spcBef>
              <a:spcAft>
                <a:spcPts val="0"/>
              </a:spcAft>
              <a:buClr>
                <a:srgbClr val="FEFEFE"/>
              </a:buClr>
              <a:buSzPct val="100000"/>
              <a:buChar char="•"/>
            </a:pPr>
            <a:r>
              <a:rPr lang="en-US">
                <a:solidFill>
                  <a:srgbClr val="FFFFFF"/>
                </a:solidFill>
              </a:rPr>
              <a:t>LED </a:t>
            </a:r>
            <a:r>
              <a:rPr lang="ru-RU">
                <a:solidFill>
                  <a:srgbClr val="FFFFFF"/>
                </a:solidFill>
              </a:rPr>
              <a:t>индикатори</a:t>
            </a:r>
          </a:p>
          <a:p>
            <a:pPr marL="182880" lvl="0" indent="-182880" rtl="0">
              <a:spcBef>
                <a:spcPts val="800"/>
              </a:spcBef>
              <a:spcAft>
                <a:spcPts val="0"/>
              </a:spcAft>
              <a:buClr>
                <a:srgbClr val="FEFEFE"/>
              </a:buClr>
              <a:buSzPct val="100000"/>
              <a:buChar char="•"/>
            </a:pPr>
            <a:r>
              <a:rPr lang="ru-RU">
                <a:solidFill>
                  <a:srgbClr val="FFFFFF"/>
                </a:solidFill>
              </a:rPr>
              <a:t>9</a:t>
            </a:r>
            <a:r>
              <a:rPr lang="en-US">
                <a:solidFill>
                  <a:srgbClr val="FFFFFF"/>
                </a:solidFill>
              </a:rPr>
              <a:t>V </a:t>
            </a:r>
            <a:r>
              <a:rPr lang="ru-RU">
                <a:solidFill>
                  <a:srgbClr val="FFFFFF"/>
                </a:solidFill>
              </a:rPr>
              <a:t>батерия / панел </a:t>
            </a:r>
          </a:p>
          <a:p>
            <a:pPr marL="182880" lvl="0" indent="-182880" rtl="0">
              <a:spcBef>
                <a:spcPts val="800"/>
              </a:spcBef>
              <a:spcAft>
                <a:spcPts val="0"/>
              </a:spcAft>
              <a:buClr>
                <a:srgbClr val="FEFEFE"/>
              </a:buClr>
              <a:buSzPct val="100000"/>
              <a:buChar char="•"/>
            </a:pPr>
            <a:r>
              <a:rPr lang="en-US">
                <a:solidFill>
                  <a:srgbClr val="FFFFFF"/>
                </a:solidFill>
              </a:rPr>
              <a:t>Dragino LoRa Shield, 868 MHz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69A17-161D-40E0-8666-B5AB3017D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1" r="10139" b="1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46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3430B4-C2B6-48DA-A79F-757492AF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01576-DFC0-4B9F-8EFA-B61C9339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9317"/>
            <a:ext cx="4389120" cy="1749552"/>
          </a:xfrm>
        </p:spPr>
        <p:txBody>
          <a:bodyPr>
            <a:normAutofit/>
          </a:bodyPr>
          <a:lstStyle/>
          <a:p>
            <a:r>
              <a:rPr lang="bg-BG" sz="4400"/>
              <a:t>Уеб сървър</a:t>
            </a:r>
            <a:endParaRPr lang="en-US" sz="4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53BDBF-1B08-496E-BED4-E0DE721A0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6FCB-F857-4268-AB1D-F6D3C09B3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40724"/>
            <a:ext cx="5648322" cy="5061801"/>
          </a:xfrm>
        </p:spPr>
        <p:txBody>
          <a:bodyPr>
            <a:normAutofit fontScale="62500" lnSpcReduction="20000"/>
          </a:bodyPr>
          <a:lstStyle/>
          <a:p>
            <a:r>
              <a:rPr lang="ru-RU" sz="1600" dirty="0" err="1"/>
              <a:t>Дейност</a:t>
            </a:r>
            <a:endParaRPr lang="ru-RU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sz="1600" dirty="0" err="1"/>
              <a:t>Получава</a:t>
            </a:r>
            <a:r>
              <a:rPr lang="ru-RU" sz="1600" dirty="0"/>
              <a:t>, </a:t>
            </a:r>
            <a:r>
              <a:rPr lang="ru-RU" sz="1600" dirty="0" err="1"/>
              <a:t>обработва</a:t>
            </a:r>
            <a:r>
              <a:rPr lang="ru-RU" sz="1600" dirty="0"/>
              <a:t> и </a:t>
            </a:r>
            <a:r>
              <a:rPr lang="ru-RU" sz="1600" dirty="0" err="1"/>
              <a:t>пренасочва</a:t>
            </a:r>
            <a:r>
              <a:rPr lang="ru-RU" sz="1600" dirty="0"/>
              <a:t> </a:t>
            </a:r>
            <a:r>
              <a:rPr lang="ru-RU" sz="1600" dirty="0" err="1"/>
              <a:t>данните</a:t>
            </a:r>
            <a:endParaRPr lang="ru-RU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sz="1600" dirty="0" err="1"/>
              <a:t>Работи</a:t>
            </a:r>
            <a:r>
              <a:rPr lang="ru-RU" sz="1600" dirty="0"/>
              <a:t> асинхронно за </a:t>
            </a:r>
            <a:r>
              <a:rPr lang="ru-RU" sz="1600" dirty="0" err="1"/>
              <a:t>по-висока</a:t>
            </a:r>
            <a:r>
              <a:rPr lang="ru-RU" sz="1600" dirty="0"/>
              <a:t> </a:t>
            </a:r>
            <a:r>
              <a:rPr lang="ru-RU" sz="1600" dirty="0" err="1"/>
              <a:t>производителност</a:t>
            </a:r>
            <a:endParaRPr lang="ru-RU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sz="1600" dirty="0" err="1"/>
              <a:t>Използва</a:t>
            </a:r>
            <a:r>
              <a:rPr lang="ru-RU" sz="1600" dirty="0"/>
              <a:t> </a:t>
            </a:r>
            <a:r>
              <a:rPr lang="ru-RU" sz="1600" dirty="0" err="1"/>
              <a:t>машинно</a:t>
            </a:r>
            <a:r>
              <a:rPr lang="ru-RU" sz="1600" dirty="0"/>
              <a:t> обучение за абстрактен анализ на </a:t>
            </a:r>
            <a:r>
              <a:rPr lang="ru-RU" sz="1600" dirty="0" err="1"/>
              <a:t>данните</a:t>
            </a:r>
            <a:endParaRPr lang="ru-RU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sz="1600" dirty="0" err="1"/>
              <a:t>Осигурява</a:t>
            </a:r>
            <a:r>
              <a:rPr lang="ru-RU" sz="1600" dirty="0"/>
              <a:t> среда за </a:t>
            </a:r>
            <a:r>
              <a:rPr lang="ru-RU" sz="1600" dirty="0" err="1"/>
              <a:t>комуникация</a:t>
            </a:r>
            <a:r>
              <a:rPr lang="ru-RU" sz="1600" dirty="0"/>
              <a:t> между </a:t>
            </a:r>
            <a:r>
              <a:rPr lang="ru-RU" sz="1600" dirty="0" err="1"/>
              <a:t>отделните</a:t>
            </a:r>
            <a:r>
              <a:rPr lang="ru-RU" sz="1600" dirty="0"/>
              <a:t> устройства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1600" dirty="0"/>
              <a:t>Пази </a:t>
            </a:r>
            <a:r>
              <a:rPr lang="ru-RU" sz="1600" dirty="0" err="1"/>
              <a:t>информацията</a:t>
            </a:r>
            <a:r>
              <a:rPr lang="ru-RU" sz="1600" dirty="0"/>
              <a:t> в база </a:t>
            </a:r>
            <a:r>
              <a:rPr lang="ru-RU" sz="1600" dirty="0" err="1"/>
              <a:t>данни</a:t>
            </a:r>
            <a:endParaRPr lang="ru-RU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sz="1600" dirty="0" err="1"/>
              <a:t>Визуализира</a:t>
            </a:r>
            <a:r>
              <a:rPr lang="ru-RU" sz="1600" dirty="0"/>
              <a:t> </a:t>
            </a:r>
            <a:r>
              <a:rPr lang="ru-RU" sz="1600" dirty="0" err="1"/>
              <a:t>информацията</a:t>
            </a:r>
            <a:r>
              <a:rPr lang="ru-RU" sz="1600" dirty="0"/>
              <a:t> с </a:t>
            </a:r>
            <a:r>
              <a:rPr lang="ru-RU" sz="1600" dirty="0" err="1"/>
              <a:t>помощта</a:t>
            </a:r>
            <a:r>
              <a:rPr lang="ru-RU" sz="1600" dirty="0"/>
              <a:t> на интерактивна карта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1600" dirty="0" err="1"/>
              <a:t>Изпраща</a:t>
            </a:r>
            <a:r>
              <a:rPr lang="ru-RU" sz="1600" dirty="0"/>
              <a:t> </a:t>
            </a:r>
            <a:r>
              <a:rPr lang="ru-RU" sz="1600" dirty="0" err="1"/>
              <a:t>известяване</a:t>
            </a:r>
            <a:r>
              <a:rPr lang="ru-RU" sz="1600" dirty="0"/>
              <a:t> при </a:t>
            </a:r>
            <a:r>
              <a:rPr lang="ru-RU" sz="1600" dirty="0" err="1"/>
              <a:t>земетресение</a:t>
            </a: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sz="1600" dirty="0" err="1"/>
              <a:t>Използва</a:t>
            </a:r>
            <a:r>
              <a:rPr lang="ru-RU" sz="1600" dirty="0"/>
              <a:t> </a:t>
            </a:r>
            <a:r>
              <a:rPr lang="en-US" sz="1600" dirty="0"/>
              <a:t>MVC </a:t>
            </a:r>
            <a:r>
              <a:rPr lang="bg-BG" sz="1600" dirty="0"/>
              <a:t>модел</a:t>
            </a:r>
            <a:endParaRPr lang="ru-RU" sz="1600" dirty="0"/>
          </a:p>
          <a:p>
            <a:r>
              <a:rPr lang="ru-RU" sz="1600" dirty="0"/>
              <a:t>Технологии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1600" dirty="0"/>
              <a:t>ASP.NET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1600" dirty="0"/>
              <a:t>ML.NET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1600" dirty="0"/>
              <a:t>C#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1600" dirty="0"/>
              <a:t>JavaScript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1600" dirty="0"/>
              <a:t>JSON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1600" dirty="0"/>
              <a:t>HTML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1600" dirty="0"/>
              <a:t>CSS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err="1"/>
              <a:t>NUnit</a:t>
            </a:r>
            <a:endParaRPr lang="ru-RU" sz="1600" dirty="0"/>
          </a:p>
          <a:p>
            <a:endParaRPr lang="en-US" sz="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79AE9-7A3A-4C59-A139-349C10ADD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" r="17153"/>
          <a:stretch/>
        </p:blipFill>
        <p:spPr>
          <a:xfrm>
            <a:off x="7472652" y="960120"/>
            <a:ext cx="3342690" cy="49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23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1AB-BCC8-4E1A-8383-975655581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bg-BG" dirty="0"/>
              <a:t>Машинно обучение</a:t>
            </a:r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062F18D-84A4-44EF-9D6C-71752DF9F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49" y="2238375"/>
            <a:ext cx="4600576" cy="190923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81FF36A-06C1-40BB-8C07-D21C84A10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49" y="5084400"/>
            <a:ext cx="4183655" cy="9804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6DA50-0B69-48D3-A9FD-5010632DC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321" y="2362200"/>
            <a:ext cx="6542554" cy="4023360"/>
          </a:xfrm>
        </p:spPr>
        <p:txBody>
          <a:bodyPr>
            <a:normAutofit/>
          </a:bodyPr>
          <a:lstStyle/>
          <a:p>
            <a:r>
              <a:rPr lang="bg-B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Създаден е модел на машинно обучение, чрез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ML.NET</a:t>
            </a:r>
            <a:r>
              <a:rPr lang="bg-B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трениран върху характеристиките на вече измерени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над </a:t>
            </a:r>
            <a:r>
              <a:rPr lang="bg-B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20 000 земетресения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bg-B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който извършва абстрактен анализ на данните от системата и е способен с 98% точност да предвиди развитието на земетресението в отделните застрашени региони (вероятни щети, интензитет, разпространение). </a:t>
            </a:r>
          </a:p>
          <a:p>
            <a:r>
              <a:rPr lang="bg-B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Изпробвани са 43 различни модела. Като за          най-ефективен е избран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LbfgsMaximumEntropyMulti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bg-B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работещ върху принципа на максималната ентропия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3" name="Graphic 11">
            <a:extLst>
              <a:ext uri="{FF2B5EF4-FFF2-40B4-BE49-F238E27FC236}">
                <a16:creationId xmlns:a16="http://schemas.microsoft.com/office/drawing/2014/main" id="{B17F31AC-EAB6-4F31-94BD-BF93CF0A2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549" y="4430269"/>
            <a:ext cx="2085975" cy="390525"/>
          </a:xfrm>
          <a:prstGeom prst="rect">
            <a:avLst/>
          </a:prstGeom>
        </p:spPr>
      </p:pic>
      <p:pic>
        <p:nvPicPr>
          <p:cNvPr id="15" name="Graphic 12">
            <a:extLst>
              <a:ext uri="{FF2B5EF4-FFF2-40B4-BE49-F238E27FC236}">
                <a16:creationId xmlns:a16="http://schemas.microsoft.com/office/drawing/2014/main" id="{BD81BD79-9654-44B8-B79D-103259CB53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7524" y="4430269"/>
            <a:ext cx="15335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848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68</TotalTime>
  <Words>813</Words>
  <Application>Microsoft Office PowerPoint</Application>
  <PresentationFormat>Widescreen</PresentationFormat>
  <Paragraphs>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Times New Roman</vt:lpstr>
      <vt:lpstr>Tw Cen MT</vt:lpstr>
      <vt:lpstr>Tw Cen MT Condensed</vt:lpstr>
      <vt:lpstr>Wingdings</vt:lpstr>
      <vt:lpstr>Wingdings 3</vt:lpstr>
      <vt:lpstr>Integral</vt:lpstr>
      <vt:lpstr>Система за ранно предизвестяване на земетресения ГОЛЕМИ ОБЕМИ ОТ ДАННИ (big data)</vt:lpstr>
      <vt:lpstr>увод </vt:lpstr>
      <vt:lpstr>Резюме</vt:lpstr>
      <vt:lpstr>Цели</vt:lpstr>
      <vt:lpstr>Архитектура</vt:lpstr>
      <vt:lpstr>Измервателни станции</vt:lpstr>
      <vt:lpstr>Мрежови шлюз </vt:lpstr>
      <vt:lpstr>Уеб сървър</vt:lpstr>
      <vt:lpstr>Машинно обучение</vt:lpstr>
      <vt:lpstr>База данни</vt:lpstr>
      <vt:lpstr>Интерфейс</vt:lpstr>
      <vt:lpstr>Предупреждения</vt:lpstr>
      <vt:lpstr>ЗАКЛЮЧЕНИЕ</vt:lpstr>
      <vt:lpstr>Благодаря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за ранно предизвестяване на земетресения ГОЛЕМИ ОБЕМИ ОТ ДАННИ (big data)</dc:title>
  <dc:creator>Петър Д. Иванов</dc:creator>
  <cp:lastModifiedBy>Петър Д. Иванов</cp:lastModifiedBy>
  <cp:revision>2</cp:revision>
  <dcterms:created xsi:type="dcterms:W3CDTF">2022-03-24T21:29:26Z</dcterms:created>
  <dcterms:modified xsi:type="dcterms:W3CDTF">2022-03-24T22:38:10Z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